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Roboto Slab"/>
      <p:regular r:id="rId16"/>
      <p:bold r:id="rId17"/>
    </p:embeddedFont>
    <p:embeddedFont>
      <p:font typeface="Roboto"/>
      <p:regular r:id="rId18"/>
      <p:bold r:id="rId19"/>
      <p:italic r:id="rId20"/>
      <p:boldItalic r:id="rId21"/>
    </p:embeddedFont>
    <p:embeddedFont>
      <p:font typeface="Roboto Condensed"/>
      <p:regular r:id="rId22"/>
      <p:bold r:id="rId23"/>
      <p:italic r:id="rId24"/>
      <p:boldItalic r:id="rId25"/>
    </p:embeddedFont>
    <p:embeddedFont>
      <p:font typeface="Gill Sans"/>
      <p:regular r:id="rId26"/>
      <p:bold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italic.fntdata"/><Relationship Id="rId22" Type="http://schemas.openxmlformats.org/officeDocument/2006/relationships/font" Target="fonts/RobotoCondensed-regular.fntdata"/><Relationship Id="rId21" Type="http://schemas.openxmlformats.org/officeDocument/2006/relationships/font" Target="fonts/Roboto-boldItalic.fntdata"/><Relationship Id="rId24" Type="http://schemas.openxmlformats.org/officeDocument/2006/relationships/font" Target="fonts/RobotoCondensed-italic.fntdata"/><Relationship Id="rId23" Type="http://schemas.openxmlformats.org/officeDocument/2006/relationships/font" Target="fonts/RobotoCondensed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GillSans-regular.fntdata"/><Relationship Id="rId25" Type="http://schemas.openxmlformats.org/officeDocument/2006/relationships/font" Target="fonts/RobotoCondensed-boldItalic.fntdata"/><Relationship Id="rId27" Type="http://schemas.openxmlformats.org/officeDocument/2006/relationships/font" Target="fonts/GillSans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Slab-bold.fntdata"/><Relationship Id="rId16" Type="http://schemas.openxmlformats.org/officeDocument/2006/relationships/font" Target="fonts/RobotoSlab-regular.fntdata"/><Relationship Id="rId19" Type="http://schemas.openxmlformats.org/officeDocument/2006/relationships/font" Target="fonts/Roboto-bold.fntdata"/><Relationship Id="rId18" Type="http://schemas.openxmlformats.org/officeDocument/2006/relationships/font" Target="fonts/Robot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eacda3f55c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eacda3f55c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faa64a392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faa64a392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fd057a81b6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fd057a81b6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00b7d469a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00b7d469a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00b7d469aa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100b7d469aa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00b7d469aa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00b7d469aa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00b7d469aa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00b7d469aa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00b7d469aa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00b7d469aa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00b7d469aa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100b7d469aa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579451" y="336925"/>
            <a:ext cx="7893000" cy="20526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5200"/>
              <a:buFont typeface="Roboto Condensed"/>
              <a:buNone/>
              <a:defRPr sz="52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579450" y="2274075"/>
            <a:ext cx="7893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Roboto Condensed"/>
              <a:buNone/>
              <a:defRPr sz="2800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444098" y="3793675"/>
            <a:ext cx="2077824" cy="113935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/>
          <p:nvPr/>
        </p:nvSpPr>
        <p:spPr>
          <a:xfrm>
            <a:off x="0" y="5018100"/>
            <a:ext cx="2843700" cy="1254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3028625" y="5018100"/>
            <a:ext cx="3039300" cy="1254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6225300" y="5018100"/>
            <a:ext cx="2918700" cy="1254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4" name="Google Shape;84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3600"/>
              <a:buFont typeface="Roboto Condensed"/>
              <a:buNone/>
              <a:defRPr b="1" sz="36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24" name="Google Shape;24;p3"/>
          <p:cNvPicPr preferRelativeResize="0"/>
          <p:nvPr/>
        </p:nvPicPr>
        <p:blipFill rotWithShape="1">
          <a:blip r:embed="rId2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364950" y="197775"/>
            <a:ext cx="8520600" cy="8418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3600"/>
              <a:buFont typeface="Roboto Condensed"/>
              <a:buNone/>
              <a:defRPr b="1" sz="36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4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4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32" name="Google Shape;32;p4"/>
          <p:cNvPicPr preferRelativeResize="0"/>
          <p:nvPr/>
        </p:nvPicPr>
        <p:blipFill rotWithShape="1">
          <a:blip r:embed="rId2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800"/>
              <a:buFont typeface="Roboto Condensed"/>
              <a:buNone/>
              <a:defRPr b="1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311700" y="10000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" name="Google Shape;37;p5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5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5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5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41" name="Google Shape;41;p5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4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5"/>
          <p:cNvPicPr preferRelativeResize="0"/>
          <p:nvPr/>
        </p:nvPicPr>
        <p:blipFill rotWithShape="1">
          <a:blip r:embed="rId3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800"/>
              <a:buFont typeface="Roboto Condensed"/>
              <a:buNone/>
              <a:defRPr b="1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" type="body"/>
          </p:nvPr>
        </p:nvSpPr>
        <p:spPr>
          <a:xfrm>
            <a:off x="311700" y="1000075"/>
            <a:ext cx="3897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" name="Google Shape;47;p6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6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6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6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51" name="Google Shape;51;p6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4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6"/>
          <p:cNvSpPr txBox="1"/>
          <p:nvPr>
            <p:ph idx="2" type="body"/>
          </p:nvPr>
        </p:nvSpPr>
        <p:spPr>
          <a:xfrm>
            <a:off x="4635275" y="975025"/>
            <a:ext cx="3897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3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" name="Google Shape;56;p7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/>
          <p:nvPr>
            <p:ph type="title"/>
          </p:nvPr>
        </p:nvSpPr>
        <p:spPr>
          <a:xfrm>
            <a:off x="5144100" y="175650"/>
            <a:ext cx="39999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400"/>
              <a:buFont typeface="Roboto Condensed"/>
              <a:buNone/>
              <a:defRPr b="1" sz="24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9" name="Google Shape;59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0" name="Google Shape;60;p8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61" name="Google Shape;61;p8"/>
          <p:cNvSpPr txBox="1"/>
          <p:nvPr>
            <p:ph idx="1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 sz="1400">
                <a:solidFill>
                  <a:srgbClr val="666666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/>
        </p:txBody>
      </p:sp>
      <p:pic>
        <p:nvPicPr>
          <p:cNvPr id="62" name="Google Shape;62;p8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4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1">
  <p:cSld name="ONE_COLUMN_TEXT_1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/>
          <p:nvPr>
            <p:ph type="title"/>
          </p:nvPr>
        </p:nvSpPr>
        <p:spPr>
          <a:xfrm>
            <a:off x="341425" y="117600"/>
            <a:ext cx="39999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400"/>
              <a:buFont typeface="Roboto Condensed"/>
              <a:buNone/>
              <a:defRPr b="1" sz="24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" name="Google Shape;66;p9"/>
          <p:cNvSpPr txBox="1"/>
          <p:nvPr>
            <p:ph idx="1" type="body"/>
          </p:nvPr>
        </p:nvSpPr>
        <p:spPr>
          <a:xfrm>
            <a:off x="410725" y="124682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 sz="1400">
                <a:solidFill>
                  <a:srgbClr val="666666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67" name="Google Shape;67;p9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9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9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9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71" name="Google Shape;71;p9"/>
          <p:cNvPicPr preferRelativeResize="0"/>
          <p:nvPr/>
        </p:nvPicPr>
        <p:blipFill rotWithShape="1">
          <a:blip r:embed="rId2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4200"/>
              <a:buFont typeface="Roboto Condensed"/>
              <a:buNone/>
              <a:defRPr b="1" sz="42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74" name="Google Shape;74;p1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100"/>
              <a:buNone/>
              <a:defRPr sz="2100">
                <a:solidFill>
                  <a:srgbClr val="66666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75" name="Google Shape;75;p1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  <a:defRPr>
                <a:solidFill>
                  <a:srgbClr val="666666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76" name="Google Shape;76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7" name="Google Shape;77;p10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0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0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0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81" name="Google Shape;81;p10"/>
          <p:cNvPicPr preferRelativeResize="0"/>
          <p:nvPr/>
        </p:nvPicPr>
        <p:blipFill rotWithShape="1">
          <a:blip r:embed="rId2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 txBox="1"/>
          <p:nvPr>
            <p:ph type="ctrTitle"/>
          </p:nvPr>
        </p:nvSpPr>
        <p:spPr>
          <a:xfrm>
            <a:off x="579450" y="336925"/>
            <a:ext cx="7893000" cy="157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ACC Spring Semester 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Courses</a:t>
            </a:r>
            <a:endParaRPr b="1"/>
          </a:p>
        </p:txBody>
      </p:sp>
      <p:sp>
        <p:nvSpPr>
          <p:cNvPr id="91" name="Google Shape;91;p12"/>
          <p:cNvSpPr txBox="1"/>
          <p:nvPr>
            <p:ph idx="1" type="subTitle"/>
          </p:nvPr>
        </p:nvSpPr>
        <p:spPr>
          <a:xfrm>
            <a:off x="579450" y="2133350"/>
            <a:ext cx="7893000" cy="123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College Prep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Mr. Gordon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jgordon@bisdtx.org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1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2" name="Google Shape;192;p21"/>
          <p:cNvSpPr txBox="1"/>
          <p:nvPr/>
        </p:nvSpPr>
        <p:spPr>
          <a:xfrm>
            <a:off x="535800" y="262150"/>
            <a:ext cx="8072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Today’s College Prep Assignment</a:t>
            </a:r>
            <a:endParaRPr sz="1000"/>
          </a:p>
        </p:txBody>
      </p:sp>
      <p:sp>
        <p:nvSpPr>
          <p:cNvPr id="193" name="Google Shape;193;p21"/>
          <p:cNvSpPr txBox="1"/>
          <p:nvPr/>
        </p:nvSpPr>
        <p:spPr>
          <a:xfrm>
            <a:off x="992775" y="1846700"/>
            <a:ext cx="7424700" cy="38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In the comments section of today’s College Prep, </a:t>
            </a:r>
            <a:endParaRPr b="1"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answer the following question: </a:t>
            </a:r>
            <a:endParaRPr b="1"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Are you in the correct classes? Yes or No. </a:t>
            </a:r>
            <a:endParaRPr b="1"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If not, please contact Mr. Gordon or Mr. Longoria ASAP. </a:t>
            </a:r>
            <a:endParaRPr b="1"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4" name="Google Shape;194;p21"/>
          <p:cNvSpPr txBox="1"/>
          <p:nvPr/>
        </p:nvSpPr>
        <p:spPr>
          <a:xfrm>
            <a:off x="7745100" y="4697950"/>
            <a:ext cx="1359300" cy="38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</a:rPr>
              <a:t>hi</a:t>
            </a:r>
            <a:endParaRPr sz="13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3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3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3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Upcoming Events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00" name="Google Shape;100;p13"/>
          <p:cNvSpPr txBox="1"/>
          <p:nvPr>
            <p:ph idx="2" type="body"/>
          </p:nvPr>
        </p:nvSpPr>
        <p:spPr>
          <a:xfrm>
            <a:off x="4103975" y="334475"/>
            <a:ext cx="4854300" cy="480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25000"/>
          </a:bodyPr>
          <a:lstStyle/>
          <a:p>
            <a:pPr indent="-350837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❖"/>
            </a:pPr>
            <a:r>
              <a:rPr b="1" lang="en" sz="7700">
                <a:solidFill>
                  <a:schemeClr val="dk1"/>
                </a:solidFill>
              </a:rPr>
              <a:t>Fri. Nov. 12th 9th and 10th Texas A&amp;M University Tour. Please check the </a:t>
            </a:r>
            <a:r>
              <a:rPr b="1" lang="en" sz="7700">
                <a:solidFill>
                  <a:schemeClr val="dk1"/>
                </a:solidFill>
              </a:rPr>
              <a:t>library</a:t>
            </a:r>
            <a:r>
              <a:rPr b="1" lang="en" sz="7700">
                <a:solidFill>
                  <a:schemeClr val="dk1"/>
                </a:solidFill>
              </a:rPr>
              <a:t> window for more information</a:t>
            </a:r>
            <a:endParaRPr b="1" sz="7700">
              <a:solidFill>
                <a:schemeClr val="dk1"/>
              </a:solidFill>
            </a:endParaRPr>
          </a:p>
          <a:p>
            <a:pPr indent="-350837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Char char="❖"/>
            </a:pPr>
            <a:r>
              <a:rPr b="1" lang="en" sz="7700">
                <a:solidFill>
                  <a:srgbClr val="FF0000"/>
                </a:solidFill>
              </a:rPr>
              <a:t>Fri. Nov. 19th Picture Day</a:t>
            </a:r>
            <a:endParaRPr b="1" sz="7700">
              <a:solidFill>
                <a:srgbClr val="FF0000"/>
              </a:solidFill>
            </a:endParaRPr>
          </a:p>
          <a:p>
            <a:pPr indent="-350837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100000"/>
              <a:buChar char="❖"/>
            </a:pPr>
            <a:r>
              <a:rPr b="1" lang="en" sz="7700">
                <a:solidFill>
                  <a:srgbClr val="00FF00"/>
                </a:solidFill>
              </a:rPr>
              <a:t>Sat. Dec. 4th Winter Dance All Grades are Invited</a:t>
            </a:r>
            <a:endParaRPr b="1" sz="7700">
              <a:solidFill>
                <a:srgbClr val="00FF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7700">
              <a:solidFill>
                <a:srgbClr val="00FF00"/>
              </a:solidFill>
            </a:endParaRPr>
          </a:p>
          <a:p>
            <a:pPr indent="0" lvl="0" marL="457200" rtl="0"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2000">
              <a:solidFill>
                <a:srgbClr val="00689D"/>
              </a:solidFill>
            </a:endParaRPr>
          </a:p>
        </p:txBody>
      </p:sp>
      <p:sp>
        <p:nvSpPr>
          <p:cNvPr id="101" name="Google Shape;101;p13"/>
          <p:cNvSpPr txBox="1"/>
          <p:nvPr/>
        </p:nvSpPr>
        <p:spPr>
          <a:xfrm>
            <a:off x="7779225" y="4844950"/>
            <a:ext cx="10152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hi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7" name="Google Shape;107;p14"/>
          <p:cNvSpPr txBox="1"/>
          <p:nvPr/>
        </p:nvSpPr>
        <p:spPr>
          <a:xfrm>
            <a:off x="605625" y="180775"/>
            <a:ext cx="80724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ACC Spring Classes</a:t>
            </a:r>
            <a:endParaRPr sz="200"/>
          </a:p>
        </p:txBody>
      </p:sp>
      <p:sp>
        <p:nvSpPr>
          <p:cNvPr id="108" name="Google Shape;108;p14"/>
          <p:cNvSpPr txBox="1"/>
          <p:nvPr/>
        </p:nvSpPr>
        <p:spPr>
          <a:xfrm>
            <a:off x="605625" y="876900"/>
            <a:ext cx="7719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914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109" name="Google Shape;109;p14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hi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10" name="Google Shape;110;p14"/>
          <p:cNvPicPr preferRelativeResize="0"/>
          <p:nvPr/>
        </p:nvPicPr>
        <p:blipFill rotWithShape="1">
          <a:blip r:embed="rId3">
            <a:alphaModFix/>
          </a:blip>
          <a:srcRect b="155032" l="6638" r="-16179" t="-128448"/>
          <a:stretch/>
        </p:blipFill>
        <p:spPr>
          <a:xfrm>
            <a:off x="235000" y="2021325"/>
            <a:ext cx="2386450" cy="98885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4"/>
          <p:cNvSpPr txBox="1"/>
          <p:nvPr/>
        </p:nvSpPr>
        <p:spPr>
          <a:xfrm>
            <a:off x="768350" y="1431000"/>
            <a:ext cx="7719600" cy="20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Before we continue on our Virtual College Tours, your ACC Spring Semester classes have been added. 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Follow the instructions on the following slides to verify that you are registered for the correct classes. 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5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7" name="Google Shape;117;p15"/>
          <p:cNvSpPr txBox="1"/>
          <p:nvPr/>
        </p:nvSpPr>
        <p:spPr>
          <a:xfrm>
            <a:off x="605625" y="180775"/>
            <a:ext cx="80724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ACC Spring Classes</a:t>
            </a:r>
            <a:endParaRPr sz="200"/>
          </a:p>
        </p:txBody>
      </p:sp>
      <p:sp>
        <p:nvSpPr>
          <p:cNvPr id="118" name="Google Shape;118;p15"/>
          <p:cNvSpPr txBox="1"/>
          <p:nvPr/>
        </p:nvSpPr>
        <p:spPr>
          <a:xfrm>
            <a:off x="605625" y="876900"/>
            <a:ext cx="7719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914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119" name="Google Shape;119;p15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hi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20" name="Google Shape;120;p15"/>
          <p:cNvPicPr preferRelativeResize="0"/>
          <p:nvPr/>
        </p:nvPicPr>
        <p:blipFill rotWithShape="1">
          <a:blip r:embed="rId3">
            <a:alphaModFix/>
          </a:blip>
          <a:srcRect b="155032" l="6638" r="-16179" t="-128448"/>
          <a:stretch/>
        </p:blipFill>
        <p:spPr>
          <a:xfrm>
            <a:off x="235000" y="2021325"/>
            <a:ext cx="2386450" cy="98885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5"/>
          <p:cNvSpPr txBox="1"/>
          <p:nvPr/>
        </p:nvSpPr>
        <p:spPr>
          <a:xfrm>
            <a:off x="712200" y="1431000"/>
            <a:ext cx="7719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</p:txBody>
      </p:sp>
      <p:pic>
        <p:nvPicPr>
          <p:cNvPr id="122" name="Google Shape;12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9275" y="1473450"/>
            <a:ext cx="8573900" cy="358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5"/>
          <p:cNvSpPr txBox="1"/>
          <p:nvPr/>
        </p:nvSpPr>
        <p:spPr>
          <a:xfrm>
            <a:off x="906450" y="965875"/>
            <a:ext cx="7331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Step 1: </a:t>
            </a:r>
            <a:r>
              <a:rPr lang="en" sz="2000"/>
              <a:t>Go to austincc.edu and click “Students” at the top.</a:t>
            </a:r>
            <a:endParaRPr sz="2000"/>
          </a:p>
        </p:txBody>
      </p:sp>
      <p:sp>
        <p:nvSpPr>
          <p:cNvPr id="124" name="Google Shape;124;p15"/>
          <p:cNvSpPr/>
          <p:nvPr/>
        </p:nvSpPr>
        <p:spPr>
          <a:xfrm>
            <a:off x="1527650" y="2248350"/>
            <a:ext cx="1093800" cy="3234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6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0" name="Google Shape;130;p16"/>
          <p:cNvSpPr txBox="1"/>
          <p:nvPr/>
        </p:nvSpPr>
        <p:spPr>
          <a:xfrm>
            <a:off x="605625" y="180775"/>
            <a:ext cx="80724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ACC Spring Classes</a:t>
            </a:r>
            <a:endParaRPr sz="200"/>
          </a:p>
        </p:txBody>
      </p:sp>
      <p:sp>
        <p:nvSpPr>
          <p:cNvPr id="131" name="Google Shape;131;p16"/>
          <p:cNvSpPr txBox="1"/>
          <p:nvPr/>
        </p:nvSpPr>
        <p:spPr>
          <a:xfrm>
            <a:off x="605625" y="876900"/>
            <a:ext cx="7719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914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132" name="Google Shape;132;p16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hi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33" name="Google Shape;133;p16"/>
          <p:cNvPicPr preferRelativeResize="0"/>
          <p:nvPr/>
        </p:nvPicPr>
        <p:blipFill rotWithShape="1">
          <a:blip r:embed="rId3">
            <a:alphaModFix/>
          </a:blip>
          <a:srcRect b="155032" l="6638" r="-16179" t="-128448"/>
          <a:stretch/>
        </p:blipFill>
        <p:spPr>
          <a:xfrm>
            <a:off x="235000" y="2021325"/>
            <a:ext cx="2386450" cy="98885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6"/>
          <p:cNvSpPr txBox="1"/>
          <p:nvPr/>
        </p:nvSpPr>
        <p:spPr>
          <a:xfrm>
            <a:off x="712200" y="1431000"/>
            <a:ext cx="7719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135" name="Google Shape;135;p16"/>
          <p:cNvSpPr txBox="1"/>
          <p:nvPr/>
        </p:nvSpPr>
        <p:spPr>
          <a:xfrm>
            <a:off x="906450" y="965875"/>
            <a:ext cx="7331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Step 2: </a:t>
            </a:r>
            <a:r>
              <a:rPr lang="en" sz="2000">
                <a:solidFill>
                  <a:schemeClr val="dk1"/>
                </a:solidFill>
              </a:rPr>
              <a:t>Scroll down and click “Self-Service” in the middle right. </a:t>
            </a:r>
            <a:endParaRPr/>
          </a:p>
        </p:txBody>
      </p:sp>
      <p:pic>
        <p:nvPicPr>
          <p:cNvPr id="136" name="Google Shape;13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5425" y="1500575"/>
            <a:ext cx="8666174" cy="353445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6"/>
          <p:cNvSpPr/>
          <p:nvPr/>
        </p:nvSpPr>
        <p:spPr>
          <a:xfrm>
            <a:off x="7114125" y="3335600"/>
            <a:ext cx="940200" cy="2259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7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3" name="Google Shape;143;p17"/>
          <p:cNvSpPr txBox="1"/>
          <p:nvPr/>
        </p:nvSpPr>
        <p:spPr>
          <a:xfrm>
            <a:off x="605625" y="180775"/>
            <a:ext cx="80724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ACC Spring Classes</a:t>
            </a:r>
            <a:endParaRPr sz="200"/>
          </a:p>
        </p:txBody>
      </p:sp>
      <p:sp>
        <p:nvSpPr>
          <p:cNvPr id="144" name="Google Shape;144;p17"/>
          <p:cNvSpPr txBox="1"/>
          <p:nvPr/>
        </p:nvSpPr>
        <p:spPr>
          <a:xfrm>
            <a:off x="605625" y="876900"/>
            <a:ext cx="7719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914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145" name="Google Shape;145;p17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hi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46" name="Google Shape;146;p17"/>
          <p:cNvPicPr preferRelativeResize="0"/>
          <p:nvPr/>
        </p:nvPicPr>
        <p:blipFill rotWithShape="1">
          <a:blip r:embed="rId3">
            <a:alphaModFix/>
          </a:blip>
          <a:srcRect b="155032" l="6638" r="-16179" t="-128448"/>
          <a:stretch/>
        </p:blipFill>
        <p:spPr>
          <a:xfrm>
            <a:off x="235000" y="2021325"/>
            <a:ext cx="2386450" cy="98885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7"/>
          <p:cNvSpPr txBox="1"/>
          <p:nvPr/>
        </p:nvSpPr>
        <p:spPr>
          <a:xfrm>
            <a:off x="712200" y="1431000"/>
            <a:ext cx="7719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148" name="Google Shape;148;p17"/>
          <p:cNvSpPr txBox="1"/>
          <p:nvPr/>
        </p:nvSpPr>
        <p:spPr>
          <a:xfrm>
            <a:off x="906450" y="965875"/>
            <a:ext cx="7331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Step 3: Login to MyACC and click on “Student Planning”</a:t>
            </a:r>
            <a:endParaRPr/>
          </a:p>
        </p:txBody>
      </p:sp>
      <p:pic>
        <p:nvPicPr>
          <p:cNvPr id="149" name="Google Shape;14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1175" y="1458475"/>
            <a:ext cx="8720426" cy="356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7"/>
          <p:cNvSpPr/>
          <p:nvPr/>
        </p:nvSpPr>
        <p:spPr>
          <a:xfrm>
            <a:off x="5387575" y="2359325"/>
            <a:ext cx="388800" cy="8226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8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6" name="Google Shape;156;p18"/>
          <p:cNvSpPr txBox="1"/>
          <p:nvPr/>
        </p:nvSpPr>
        <p:spPr>
          <a:xfrm>
            <a:off x="605625" y="180775"/>
            <a:ext cx="80724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ACC Spring Classes</a:t>
            </a:r>
            <a:endParaRPr sz="200"/>
          </a:p>
        </p:txBody>
      </p:sp>
      <p:sp>
        <p:nvSpPr>
          <p:cNvPr id="157" name="Google Shape;157;p18"/>
          <p:cNvSpPr txBox="1"/>
          <p:nvPr/>
        </p:nvSpPr>
        <p:spPr>
          <a:xfrm>
            <a:off x="605625" y="876900"/>
            <a:ext cx="7719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914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158" name="Google Shape;158;p18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hi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59" name="Google Shape;159;p18"/>
          <p:cNvPicPr preferRelativeResize="0"/>
          <p:nvPr/>
        </p:nvPicPr>
        <p:blipFill rotWithShape="1">
          <a:blip r:embed="rId3">
            <a:alphaModFix/>
          </a:blip>
          <a:srcRect b="155032" l="6638" r="-16179" t="-128448"/>
          <a:stretch/>
        </p:blipFill>
        <p:spPr>
          <a:xfrm>
            <a:off x="235000" y="2021325"/>
            <a:ext cx="2386450" cy="98885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18"/>
          <p:cNvSpPr txBox="1"/>
          <p:nvPr/>
        </p:nvSpPr>
        <p:spPr>
          <a:xfrm>
            <a:off x="712200" y="1431000"/>
            <a:ext cx="7719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161" name="Google Shape;161;p18"/>
          <p:cNvSpPr txBox="1"/>
          <p:nvPr/>
        </p:nvSpPr>
        <p:spPr>
          <a:xfrm>
            <a:off x="433900" y="965875"/>
            <a:ext cx="85062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Step 4: Click on “Go to Plan &amp; Schedule” under</a:t>
            </a:r>
            <a:r>
              <a:rPr lang="en" sz="2600">
                <a:solidFill>
                  <a:schemeClr val="dk1"/>
                </a:solidFill>
              </a:rPr>
              <a:t> </a:t>
            </a:r>
            <a:r>
              <a:rPr lang="en" sz="2000">
                <a:solidFill>
                  <a:schemeClr val="dk1"/>
                </a:solidFill>
              </a:rPr>
              <a:t>Plan your Degree &amp; Register for Classes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pic>
        <p:nvPicPr>
          <p:cNvPr id="162" name="Google Shape;16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8300" y="1771750"/>
            <a:ext cx="8693299" cy="3263275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18"/>
          <p:cNvSpPr/>
          <p:nvPr/>
        </p:nvSpPr>
        <p:spPr>
          <a:xfrm flipH="1">
            <a:off x="5812475" y="4239550"/>
            <a:ext cx="352500" cy="596700"/>
          </a:xfrm>
          <a:prstGeom prst="upArrow">
            <a:avLst>
              <a:gd fmla="val 50000" name="adj1"/>
              <a:gd fmla="val 100278" name="adj2"/>
            </a:avLst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9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9" name="Google Shape;169;p19"/>
          <p:cNvSpPr txBox="1"/>
          <p:nvPr/>
        </p:nvSpPr>
        <p:spPr>
          <a:xfrm>
            <a:off x="605625" y="180775"/>
            <a:ext cx="80724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ACC Spring Classes</a:t>
            </a:r>
            <a:endParaRPr sz="200"/>
          </a:p>
        </p:txBody>
      </p:sp>
      <p:sp>
        <p:nvSpPr>
          <p:cNvPr id="170" name="Google Shape;170;p19"/>
          <p:cNvSpPr txBox="1"/>
          <p:nvPr/>
        </p:nvSpPr>
        <p:spPr>
          <a:xfrm>
            <a:off x="605625" y="876900"/>
            <a:ext cx="7719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914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171" name="Google Shape;171;p19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hi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72" name="Google Shape;172;p19"/>
          <p:cNvPicPr preferRelativeResize="0"/>
          <p:nvPr/>
        </p:nvPicPr>
        <p:blipFill rotWithShape="1">
          <a:blip r:embed="rId3">
            <a:alphaModFix/>
          </a:blip>
          <a:srcRect b="155032" l="6638" r="-16179" t="-128448"/>
          <a:stretch/>
        </p:blipFill>
        <p:spPr>
          <a:xfrm>
            <a:off x="235000" y="2021325"/>
            <a:ext cx="2386450" cy="98885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9"/>
          <p:cNvSpPr txBox="1"/>
          <p:nvPr/>
        </p:nvSpPr>
        <p:spPr>
          <a:xfrm>
            <a:off x="712200" y="1431000"/>
            <a:ext cx="7719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174" name="Google Shape;174;p19"/>
          <p:cNvSpPr txBox="1"/>
          <p:nvPr/>
        </p:nvSpPr>
        <p:spPr>
          <a:xfrm>
            <a:off x="433900" y="965875"/>
            <a:ext cx="8506200" cy="16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</a:rPr>
              <a:t>Step 5: Scroll down and you will see the schedule. You will need to click the right arrow to change it from Fall 2021 to Spring 2022.</a:t>
            </a:r>
            <a:r>
              <a:rPr lang="en" sz="2600">
                <a:solidFill>
                  <a:schemeClr val="dk1"/>
                </a:solidFill>
              </a:rPr>
              <a:t> 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pic>
        <p:nvPicPr>
          <p:cNvPr id="175" name="Google Shape;17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6375" y="1898300"/>
            <a:ext cx="8560449" cy="313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0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1" name="Google Shape;181;p20"/>
          <p:cNvSpPr txBox="1"/>
          <p:nvPr/>
        </p:nvSpPr>
        <p:spPr>
          <a:xfrm>
            <a:off x="605625" y="180775"/>
            <a:ext cx="80724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ACC Spring Classes</a:t>
            </a:r>
            <a:endParaRPr sz="200"/>
          </a:p>
        </p:txBody>
      </p:sp>
      <p:sp>
        <p:nvSpPr>
          <p:cNvPr id="182" name="Google Shape;182;p20"/>
          <p:cNvSpPr txBox="1"/>
          <p:nvPr/>
        </p:nvSpPr>
        <p:spPr>
          <a:xfrm>
            <a:off x="605625" y="876900"/>
            <a:ext cx="7719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914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183" name="Google Shape;183;p20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hi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84" name="Google Shape;184;p20"/>
          <p:cNvPicPr preferRelativeResize="0"/>
          <p:nvPr/>
        </p:nvPicPr>
        <p:blipFill rotWithShape="1">
          <a:blip r:embed="rId3">
            <a:alphaModFix/>
          </a:blip>
          <a:srcRect b="155032" l="6638" r="-16179" t="-128448"/>
          <a:stretch/>
        </p:blipFill>
        <p:spPr>
          <a:xfrm>
            <a:off x="235000" y="2021325"/>
            <a:ext cx="2386450" cy="98885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0"/>
          <p:cNvSpPr txBox="1"/>
          <p:nvPr/>
        </p:nvSpPr>
        <p:spPr>
          <a:xfrm>
            <a:off x="712200" y="1431000"/>
            <a:ext cx="7719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186" name="Google Shape;186;p20"/>
          <p:cNvSpPr txBox="1"/>
          <p:nvPr/>
        </p:nvSpPr>
        <p:spPr>
          <a:xfrm>
            <a:off x="452025" y="1273113"/>
            <a:ext cx="8506200" cy="29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Step 6: Verify that you are registered for SPAN- 1412- Spanish 2 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and SPCH 1315- Public Speaking. 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You will be able to see your class times and professors.  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This is only if you pass Spanish 1.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You cannot take Spanish 2 if you do not pass Spanish 1. 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